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00" r:id="rId1"/>
  </p:sldMasterIdLst>
  <p:notesMasterIdLst>
    <p:notesMasterId r:id="rId17"/>
  </p:notesMasterIdLst>
  <p:handoutMasterIdLst>
    <p:handoutMasterId r:id="rId18"/>
  </p:handoutMasterIdLst>
  <p:sldIdLst>
    <p:sldId id="357" r:id="rId2"/>
    <p:sldId id="395" r:id="rId3"/>
    <p:sldId id="393" r:id="rId4"/>
    <p:sldId id="392" r:id="rId5"/>
    <p:sldId id="391" r:id="rId6"/>
    <p:sldId id="394" r:id="rId7"/>
    <p:sldId id="371" r:id="rId8"/>
    <p:sldId id="380" r:id="rId9"/>
    <p:sldId id="370" r:id="rId10"/>
    <p:sldId id="361" r:id="rId11"/>
    <p:sldId id="385" r:id="rId12"/>
    <p:sldId id="386" r:id="rId13"/>
    <p:sldId id="396" r:id="rId14"/>
    <p:sldId id="397" r:id="rId15"/>
    <p:sldId id="398" r:id="rId16"/>
  </p:sldIdLst>
  <p:sldSz cx="9144000" cy="6858000" type="screen4x3"/>
  <p:notesSz cx="6858000" cy="92964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CC506"/>
    <a:srgbClr val="66FF66"/>
    <a:srgbClr val="FFFFCC"/>
    <a:srgbClr val="9933FF"/>
    <a:srgbClr val="6699FF"/>
    <a:srgbClr val="009900"/>
    <a:srgbClr val="FF9933"/>
    <a:srgbClr val="0000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6" autoAdjust="0"/>
    <p:restoredTop sz="95455" autoAdjust="0"/>
  </p:normalViewPr>
  <p:slideViewPr>
    <p:cSldViewPr>
      <p:cViewPr>
        <p:scale>
          <a:sx n="100" d="100"/>
          <a:sy n="100" d="100"/>
        </p:scale>
        <p:origin x="35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273825685582405"/>
          <c:y val="0.12646920588414873"/>
          <c:w val="0.63216060276948371"/>
          <c:h val="0.85268174327046364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273825685582405"/>
          <c:y val="0.12646920588414873"/>
          <c:w val="0.63216060276948371"/>
          <c:h val="0.85268174327046364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273825685582405"/>
          <c:y val="0.12646920588414862"/>
          <c:w val="0.63216060276948338"/>
          <c:h val="0.85268174327046364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FA7CC-864F-4D07-9137-41F698B7981A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166B2-EAE7-4904-B5B2-F1A16CBB44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2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5396-8D08-4D4F-BCFE-485AB789EE50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BF7C-1411-4B8B-AB1A-CEA133E982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2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F7C-1411-4B8B-AB1A-CEA133E982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8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number reflects</a:t>
            </a:r>
            <a:r>
              <a:rPr lang="en-US" baseline="0" dirty="0" smtClean="0"/>
              <a:t> both FCM Managed and FCM Involved budgets ($49.2 FCM, $3.7 FCM Involved);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F7C-1411-4B8B-AB1A-CEA133E982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8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F7C-1411-4B8B-AB1A-CEA133E982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8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number reflects</a:t>
            </a:r>
            <a:r>
              <a:rPr lang="en-US" baseline="0" dirty="0" smtClean="0"/>
              <a:t> both FCM Managed and FCM Involved budgets ($49.2 FCM, $3.7 FCM Involved);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F7C-1411-4B8B-AB1A-CEA133E982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8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number reflects</a:t>
            </a:r>
            <a:r>
              <a:rPr lang="en-US" baseline="0" dirty="0" smtClean="0"/>
              <a:t> both FCM Managed and FCM Involved budgets ($49.2 FCM, $3.7 FCM Involved);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F7C-1411-4B8B-AB1A-CEA133E982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8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7B316-0090-4C6F-B76A-1DB3B8D55DEB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362F-5E66-4A05-83B9-CAA5CEF7F10F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C237-8ABE-4123-9C12-487EC0772CFD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5181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B0384-A58E-4C5E-A16A-09D82BF29E20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977F-A1EB-49E9-ADE7-F8FADAC3DFC4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305800" cy="6096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2000"/>
            </a:lvl1pPr>
            <a:lvl2pPr>
              <a:buFont typeface="Courier New" pitchFamily="49" charset="0"/>
              <a:buChar char="o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q"/>
              <a:defRPr sz="1800"/>
            </a:lvl4pPr>
            <a:lvl5pPr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0719-DBB3-4086-B96A-1D750F30EAFC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5" name="Line 14"/>
          <p:cNvSpPr>
            <a:spLocks noChangeShapeType="1"/>
          </p:cNvSpPr>
          <p:nvPr userDrawn="1"/>
        </p:nvSpPr>
        <p:spPr bwMode="auto">
          <a:xfrm flipH="1">
            <a:off x="0" y="1219200"/>
            <a:ext cx="9144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C9EB-B7E8-41E2-99A0-ED715FC27A8E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AA82-B11A-445A-9B1C-BF8E7F3C762D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976A-6C59-4F3C-87DE-CB3AC7C9AD28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0DC53-B110-447E-AFAA-9A371A5F611F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9A91D-E9C7-4A84-825A-9EE065B3B010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D268E-68FF-4B3A-B8B4-2694B395B01F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D9F8-623F-4D5E-A0A2-1E9A56310FDC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920073-0DA5-4DE3-8CB9-A43A7DBE5A0F}" type="datetime1">
              <a:rPr lang="en-US" smtClean="0"/>
              <a:pPr>
                <a:defRPr/>
              </a:pPr>
              <a:t>4/14/2016</a:t>
            </a:fld>
            <a:endParaRPr lang="en-US" dirty="0"/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24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63379"/>
            <a:ext cx="396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Estrangelo Edessa" pitchFamily="66" charset="0"/>
              </a:rPr>
              <a:t>  Operations Division</a:t>
            </a:r>
            <a:endParaRPr lang="en-US" sz="1000" b="1" dirty="0">
              <a:solidFill>
                <a:schemeClr val="bg1"/>
              </a:solidFill>
              <a:latin typeface="+mn-lt"/>
              <a:ea typeface="Batang" pitchFamily="18" charset="-127"/>
              <a:cs typeface="Estrangelo Edess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BB3C-B4AC-4923-9311-059676D44B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  <p:sldLayoutId id="2147483702" r:id="rId12"/>
    <p:sldLayoutId id="214748370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5479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54798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54798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54798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54798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05800" cy="6096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NYU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Cogeneration and </a:t>
            </a:r>
            <a:r>
              <a:rPr lang="en-US" sz="3600" b="1" dirty="0" err="1" smtClean="0">
                <a:solidFill>
                  <a:schemeClr val="tx1"/>
                </a:solidFill>
                <a:latin typeface="Calibri" pitchFamily="34" charset="0"/>
              </a:rPr>
              <a:t>Microgrid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John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Bradley</a:t>
            </a:r>
            <a:br>
              <a:rPr lang="en-US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6000" i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ITP Spring</a:t>
            </a:r>
            <a:r>
              <a:rPr lang="en-US" sz="8800" i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2016</a:t>
            </a:r>
            <a:r>
              <a:rPr lang="en-US" sz="6000" i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6000" i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endParaRPr lang="en-US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50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CoGen Operations:  State of the Art Technology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191000" y="35052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Content Placeholder 3" descr="co-gen-mod-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1295400"/>
            <a:ext cx="9144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Cogen</a:t>
            </a:r>
            <a:r>
              <a:rPr lang="en-US" dirty="0" smtClean="0"/>
              <a:t> Plant Vault Under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C:\IDEA 2010\090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73" y="1295400"/>
            <a:ext cx="81632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Turbine Being Lifted into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C:\IDEA 2010\090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05098"/>
            <a:ext cx="8229600" cy="51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Microgrid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/>
          </a:p>
          <a:p>
            <a:r>
              <a:rPr lang="en-US" sz="1400" dirty="0"/>
              <a:t>Community was given access to daily shelter, use of restrooms and heated spaces in </a:t>
            </a:r>
            <a:r>
              <a:rPr lang="en-US" sz="1400" dirty="0" err="1"/>
              <a:t>Bobst</a:t>
            </a:r>
            <a:r>
              <a:rPr lang="en-US" sz="1400" dirty="0"/>
              <a:t> Library</a:t>
            </a:r>
          </a:p>
          <a:p>
            <a:r>
              <a:rPr lang="en-US" sz="1400" dirty="0" smtClean="0"/>
              <a:t>Community </a:t>
            </a:r>
            <a:r>
              <a:rPr lang="en-US" sz="1400" dirty="0"/>
              <a:t>was given access to charging stations daily</a:t>
            </a:r>
          </a:p>
          <a:p>
            <a:r>
              <a:rPr lang="en-US" sz="1400" dirty="0" smtClean="0"/>
              <a:t>Students </a:t>
            </a:r>
            <a:r>
              <a:rPr lang="en-US" sz="1400" dirty="0"/>
              <a:t>and Faculty in NYU housing were fed at two dining facilities keep open during the entire week long crisis</a:t>
            </a:r>
          </a:p>
          <a:p>
            <a:r>
              <a:rPr lang="en-US" sz="1400" dirty="0" smtClean="0"/>
              <a:t>Cogen </a:t>
            </a:r>
            <a:r>
              <a:rPr lang="en-US" sz="1400" dirty="0"/>
              <a:t>power was extended to temporary shower facilities in the Coles Gym building for use by faculty and students</a:t>
            </a:r>
          </a:p>
          <a:p>
            <a:r>
              <a:rPr lang="en-US" sz="1400" dirty="0" smtClean="0"/>
              <a:t>NYU </a:t>
            </a:r>
            <a:r>
              <a:rPr lang="en-US" sz="1400" dirty="0"/>
              <a:t>Crisis Command Center in Cogen - Powered Building maintained communication with police, fire and OEM  agencies as well as students and parents</a:t>
            </a:r>
          </a:p>
          <a:p>
            <a:r>
              <a:rPr lang="en-US" sz="1400" dirty="0" smtClean="0"/>
              <a:t>City </a:t>
            </a:r>
            <a:r>
              <a:rPr lang="en-US" sz="1400" dirty="0"/>
              <a:t>Agencies utilized Cogen – Powered building as Command Centers</a:t>
            </a:r>
          </a:p>
          <a:p>
            <a:r>
              <a:rPr lang="en-US" sz="1400" dirty="0" smtClean="0"/>
              <a:t>Center </a:t>
            </a:r>
            <a:r>
              <a:rPr lang="en-US" sz="1400" dirty="0"/>
              <a:t>of Refuge for Students from other areas outside Micro Grid was established  in Kimmel Hall and in other powered dorms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9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the </a:t>
            </a:r>
            <a:r>
              <a:rPr lang="en-US" dirty="0" err="1" smtClean="0"/>
              <a:t>ConEd</a:t>
            </a:r>
            <a:r>
              <a:rPr lang="en-US" dirty="0" smtClean="0"/>
              <a:t> Grid Fail and </a:t>
            </a:r>
            <a:r>
              <a:rPr lang="en-US" dirty="0" err="1" smtClean="0"/>
              <a:t>Microgrid</a:t>
            </a:r>
            <a:r>
              <a:rPr lang="en-US" dirty="0" smtClean="0"/>
              <a:t> 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err="1"/>
              <a:t>ConEdison</a:t>
            </a:r>
            <a:r>
              <a:rPr lang="en-US" sz="1400" dirty="0"/>
              <a:t> starting losing Voltage in several of the six(6) high Tension feeders that serve the Plant</a:t>
            </a:r>
          </a:p>
          <a:p>
            <a:r>
              <a:rPr lang="en-US" sz="1400" dirty="0"/>
              <a:t>The Micro Grid monitoring system looking </a:t>
            </a:r>
            <a:r>
              <a:rPr lang="en-US" sz="1400" dirty="0" smtClean="0"/>
              <a:t>back at </a:t>
            </a:r>
            <a:r>
              <a:rPr lang="en-US" sz="1400" dirty="0"/>
              <a:t>the utility detected voltage differential between NYU’s Micro Grid and </a:t>
            </a:r>
            <a:r>
              <a:rPr lang="en-US" sz="1400" dirty="0" err="1"/>
              <a:t>ConEdison</a:t>
            </a:r>
            <a:r>
              <a:rPr lang="en-US" sz="1400" dirty="0"/>
              <a:t> </a:t>
            </a:r>
          </a:p>
          <a:p>
            <a:r>
              <a:rPr lang="en-US" sz="1400" dirty="0"/>
              <a:t>The Systems relays on feeders automatically opened all six connection between </a:t>
            </a:r>
            <a:r>
              <a:rPr lang="en-US" sz="1400" dirty="0" err="1"/>
              <a:t>ConEdison</a:t>
            </a:r>
            <a:r>
              <a:rPr lang="en-US" sz="1400" dirty="0"/>
              <a:t> and NYU </a:t>
            </a:r>
          </a:p>
          <a:p>
            <a:r>
              <a:rPr lang="en-US" sz="1400" dirty="0"/>
              <a:t>NYU’s Micro Grid </a:t>
            </a:r>
            <a:r>
              <a:rPr lang="en-US" sz="1400" dirty="0" smtClean="0"/>
              <a:t>signaled </a:t>
            </a:r>
            <a:r>
              <a:rPr lang="en-US" sz="1400" dirty="0"/>
              <a:t>generators and operators that the system had switched to Island control</a:t>
            </a:r>
          </a:p>
          <a:p>
            <a:r>
              <a:rPr lang="en-US" sz="1400" dirty="0"/>
              <a:t>These controls typical in interconnections between Micro Grids and the Utility performed and designed </a:t>
            </a:r>
          </a:p>
          <a:p>
            <a:r>
              <a:rPr lang="en-US" sz="1400" dirty="0"/>
              <a:t>The Plant Operators now had a greater challenge -  Make sure all the Equipment stayed on line.</a:t>
            </a:r>
          </a:p>
          <a:p>
            <a:r>
              <a:rPr lang="en-US" sz="1400" dirty="0"/>
              <a:t>This involved a more delicate balance of thermal and electrical loads now the Utility was not there to back up these Micro Grid Generators.</a:t>
            </a:r>
          </a:p>
          <a:p>
            <a:r>
              <a:rPr lang="en-US" sz="1400" dirty="0"/>
              <a:t>The operators and equipment performed flawlessly through the entire Black Out.</a:t>
            </a:r>
          </a:p>
          <a:p>
            <a:r>
              <a:rPr lang="en-US" sz="1400" dirty="0"/>
              <a:t>After </a:t>
            </a:r>
            <a:r>
              <a:rPr lang="en-US" sz="1400" dirty="0" err="1"/>
              <a:t>ConEdison</a:t>
            </a:r>
            <a:r>
              <a:rPr lang="en-US" sz="1400" dirty="0"/>
              <a:t> was reestablished NYU seamlessly reconnected without destruction to any of the buildings in the Micro Grid.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3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Resiliency Done in a Sustainable Way</a:t>
            </a:r>
          </a:p>
          <a:p>
            <a:r>
              <a:rPr lang="en-US" sz="1600" dirty="0" smtClean="0"/>
              <a:t>Resiliency </a:t>
            </a:r>
            <a:r>
              <a:rPr lang="en-US" sz="1600" dirty="0"/>
              <a:t>Outlook to new construction, renovations and retrofits</a:t>
            </a:r>
          </a:p>
          <a:p>
            <a:r>
              <a:rPr lang="en-US" sz="1600" dirty="0"/>
              <a:t>48 hour LED emergency lighting</a:t>
            </a:r>
          </a:p>
          <a:p>
            <a:r>
              <a:rPr lang="en-US" sz="1600" dirty="0"/>
              <a:t>Add critical buildings to </a:t>
            </a:r>
            <a:r>
              <a:rPr lang="en-US" sz="1600" dirty="0" err="1"/>
              <a:t>cogen</a:t>
            </a:r>
            <a:r>
              <a:rPr lang="en-US" sz="1600" dirty="0"/>
              <a:t> </a:t>
            </a:r>
            <a:r>
              <a:rPr lang="en-US" sz="1600" dirty="0" err="1"/>
              <a:t>microgrid</a:t>
            </a:r>
            <a:r>
              <a:rPr lang="en-US" sz="1600" dirty="0"/>
              <a:t> enabled by conservation measures</a:t>
            </a:r>
          </a:p>
          <a:p>
            <a:r>
              <a:rPr lang="en-US" sz="1600" dirty="0"/>
              <a:t>Enhanced building curtailment plans and load shedding</a:t>
            </a:r>
          </a:p>
          <a:p>
            <a:r>
              <a:rPr lang="en-US" sz="1600" dirty="0" err="1" smtClean="0"/>
              <a:t>Microturbines</a:t>
            </a:r>
            <a:endParaRPr lang="en-US" sz="1600" dirty="0"/>
          </a:p>
          <a:p>
            <a:r>
              <a:rPr lang="en-US" sz="1600" dirty="0" smtClean="0"/>
              <a:t>Commitment </a:t>
            </a:r>
            <a:r>
              <a:rPr lang="en-US" sz="1600" dirty="0"/>
              <a:t>to distributed generation - Cogen Phase 2 – providing utilities to an additional 1 million sf in the south campus</a:t>
            </a:r>
          </a:p>
          <a:p>
            <a:r>
              <a:rPr lang="en-US" sz="1600" dirty="0" smtClean="0"/>
              <a:t>“</a:t>
            </a:r>
            <a:r>
              <a:rPr lang="en-US" sz="1600" dirty="0"/>
              <a:t>Shelter in Place” strategy to provide emergency power to student and faculty housing </a:t>
            </a:r>
          </a:p>
          <a:p>
            <a:r>
              <a:rPr lang="en-US" sz="1600" dirty="0" smtClean="0"/>
              <a:t>Emergency </a:t>
            </a:r>
            <a:r>
              <a:rPr lang="en-US" sz="1600" dirty="0"/>
              <a:t>Fuel Strategy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5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Superstorm Sandy –  A Picture is worth $125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9815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 bwMode="auto">
          <a:xfrm rot="20438606">
            <a:off x="2849449" y="4364272"/>
            <a:ext cx="355913" cy="134844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triped Right Arrow 6"/>
          <p:cNvSpPr/>
          <p:nvPr/>
        </p:nvSpPr>
        <p:spPr bwMode="auto">
          <a:xfrm>
            <a:off x="3048000" y="4876800"/>
            <a:ext cx="978408" cy="484632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3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COMMUNITY</a:t>
            </a:r>
          </a:p>
          <a:p>
            <a:pPr lvl="1"/>
            <a:r>
              <a:rPr lang="en-US" sz="1200" dirty="0" smtClean="0"/>
              <a:t>53,000 students</a:t>
            </a:r>
          </a:p>
          <a:p>
            <a:pPr lvl="1"/>
            <a:r>
              <a:rPr lang="en-US" sz="1200" dirty="0" smtClean="0"/>
              <a:t>16,000 faculty and staff</a:t>
            </a:r>
          </a:p>
          <a:p>
            <a:r>
              <a:rPr lang="en-US" sz="1800" b="1" dirty="0" smtClean="0"/>
              <a:t>SPACE</a:t>
            </a:r>
          </a:p>
          <a:p>
            <a:pPr lvl="1"/>
            <a:r>
              <a:rPr lang="en-US" sz="1200" dirty="0" smtClean="0"/>
              <a:t>14 million square feet in over 135 buildings</a:t>
            </a:r>
            <a:r>
              <a:rPr lang="en-US" dirty="0" smtClean="0"/>
              <a:t> </a:t>
            </a:r>
          </a:p>
          <a:p>
            <a:r>
              <a:rPr lang="en-US" sz="1800" b="1" dirty="0" smtClean="0"/>
              <a:t>Clock started in 2006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Decision to replace Co-generation Plant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Purchase of Renewable Energy Credits (wind power)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Environmental Studies Major launched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Sustainability Task Force created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Green Grants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$275,000 distributed over the first two years to 39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Noteworthy projects: bike salvage; bike share; green roof safety study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Wide Range of Programs and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Sustainability Advocates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Residence Hall Competitions and Donation Drives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Food/Dining Hall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762000"/>
            <a:ext cx="7924800" cy="3810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508709"/>
                </a:solidFill>
              </a:rPr>
              <a:t>Strategy </a:t>
            </a:r>
            <a:r>
              <a:rPr lang="en-US" sz="2000" b="1" dirty="0">
                <a:solidFill>
                  <a:srgbClr val="508709"/>
                </a:solidFill>
              </a:rPr>
              <a:t>To Reach 50</a:t>
            </a:r>
            <a:r>
              <a:rPr lang="en-US" sz="2000" b="1" dirty="0" smtClean="0">
                <a:solidFill>
                  <a:srgbClr val="508709"/>
                </a:solidFill>
              </a:rPr>
              <a:t>% by 2017</a:t>
            </a:r>
            <a:endParaRPr lang="en-US" sz="2000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" name="AutoShape 7" descr="data:image/jpeg;base64,/9j/4AAQSkZJRgABAQAAAQABAAD/2wCEAAkGBxQREhUUExQWFhUUFBUXFhYWFhIUGBUXFxQXFhcWFRQYHCggGBolHhUWITEhJyktLi4uFx8zODMsNygtLisBCgoKDg0OFA8QFSwcHBwsNywsLCwsLCwsLCwsLCw3LDcsLCwsLCwsLCw3NywsLCwsLCw3Nyw3LCssNyw3LCssLP/AABEIAMkA+gMBIgACEQEDEQH/xAAcAAEAAgIDAQAAAAAAAAAAAAAABgcEBQIDCAH/xABFEAACAQICBQkECAMGBwEAAAABAgADEQQhBQYSMUEHEyJRYXGBkaEyQnLBIzNSYpKisdE0gpMUQ2Oy8PEXRFNUc4PSFv/EABUBAQEAAAAAAAAAAAAAAAAAAAAB/8QAGREBAQEBAQEAAAAAAAAAAAAAABEBIWES/9oADAMBAAIRAxEAPwC8YiICIiAiIgIiICIiAiIgIiICIiAiIgIiICIiAiIgIiICIiAiIgIiICIiAiIgIiICIiAiIgIiICIiAiIgIiICIiAiIgIiICIiAiIgIiICIiAiIgIiICIiAiIgIiICIiAiIgIiICIiAiIgIiICIiAiIgIiICIiAiIgIiICIiAiIgIiICIiAiJ1YjEpTG07qg62YKPMwO2JFNJ8o+jaF9rFIxHCkGq+qAj1kW0hy34Vbijh61Q8Cxp0lPjdj6QLUiUPj+XDFN9Vh6NP4jUqnzuo9JHsbysaSqbsRsDqp06Q9Spb1gemYnkrE6542obviq7dnPVAv4Qbek2uj+UnFUfdov17VKnc97KAT5wPUESkdEcshb28KQBv5utu7qbLsye6C1/wuJsFroHP91X+hqX+LNXPwjxgTGJjLjB7wK9pzXv21uo8TMhWBFwbjrED7ERAREQEREBERAREQEREBERARE0umNasLhb85UBYe4vSb0yHjA3U4u4AuSABxOQlU6a5VnNxh6YUfafpN5bh6yCaW1ixOJN6tV27CTYdyjIQLw0rrxgsPcNWDEe7T6Z8xl6yGaW5X7XGHodzVDf8i/vKqY3nBpFSjSnKLj61xzxQdVMCn6jpesieNxD1jtVGZz1szN+pn0icCIGJUQDgPKYtYmZ1WYVYQjEacZ2MJxtfdKOKjOfXE2GA0PVqeyjW69liPQGZdXVjEXypkjr6K+hMDF0Lx7xNlVUHfOOE0PXpX2qL+C7X+WdjNnbceo5HyMis7ROn8VhP4fEVKYHu7W0n9N7r6SY6K5V6q/xNBH66lBjRc9rLmrnsJAlflZxYQi9NE8peEq2ArqrfYxQNBs/8ZQaZ7reMk9LWKjYGpemDudrGme3nkJQeJB7J5gYT7hsRUo/VVKlO+/YdlB71BsfGUesqVQMAykMDuIIIPcROc8sYDWnF4dtpKhB4lSaZb4gvRbxEmmheWisllxCLUHWRzbfiUbP5YF5xIXoblOwGIsDUNFjwqCy/1BdQO8iTDD11qKGRlZTuZSGB7iMoHZERAREQERNHrLrNSwSgvm7X2UG89p6hA3ZNt8i2n9esNhrhTzrjgpyv2t+15XGsOudfFXG1sp9lch49fjItUYnfAlGndfcTiLgNsIfdTo5dp3mRKtVLZk3gzgYV1mcDOZnXIPhnEzkZkYfR1Wp7KEjr3DzOUDCM4mSTDarsfbcDsUbR8za3rNgND4eipdlLBBdiwZ7fyqPlAhKYV6hsisx7ATM2hqjXqe1soO03PkJsdIa70aXRo02bqvamvlmfQTB0drniKlZVFJW2zsqigk7RyW28sb8OMI2eE1Ep2N2d2twFgO078p3YVcHg1tVqUi4J9kCq+/IWQWBtlnbdMz/8pjcX9fVNNSfq3ZXy+7Somw8SDJHoTkgoixqbb9e1amvDci9Lr3tx3SVKhWK1wXdQolicgahIv3U0/wDqcVw+l8QehSqqDuCUko27iQG9ZeehtVqGFH0dNF4XCjaORGbbzw3zcrRt5g/Iyl1QeA1O00AWCv12q1qL37gzEjwMzH0RjyLYjR22BvKtSPkpY5+MuyrROyRf3GHrlPjYa7Xv/ebXlT2bQl1QmO0BSQdNa2GJ/wCqrIv4nup7g012J1cqgXQrUHCx2SfPL1noU6MJUAtcbKqb536RLk9pBtItpLk7pVLsgNCoc9vDnmwT96n7JG6+VznmJOrVG4nCvT9tWXvGXnumKwlkad1b0lg7nYXFUs81Wz27UXO/cGkJqaYwjkitRai3EqDke3ZsfNYzVrUtMWuJIV0VSq/w9dX+6SL+Nsx5TX43Q1ZN6EjrXpfpn5yq0YYjcSJsNFaxYjDNtUaroetGZb/EBkw7DMGshG8ToMqLV0Dy24qnYYhErjrP0T/iUbP5ZYeg+VvR+IsHZqDHhUW6/wBRLgDta08yGFciB7TwuKSqoem6ujbmRgynuYZGd08rcmmt9bAY2lZjzNaolOslzssrMF27fbW9wey24z1TA6672UmUlr5iTUxRJO5VHz+cuXStYJSZmIAAzJIAHeTKI1ixS1MQ7Kbi4sR2C0DVtOthDVs7DM9QG0fITvo4Co2ZUAdrZ+gIhWox+N5tSQL268pg6N0o1VyG2QoUnK973G8k9sl40TlktO/Wbt/mBHpO+jQennzKsRuKOC3gHAA8DA0CYd2KgKw2jYEqwW9i1toi17Kx8DNthtX/ALbeC/uf2mt0zpvGIehhCtvfYc6bdmzkPWRHF6VxNbN6lQ2PC6qpB4qLAGQWfhKGHQnZ2LqLsxIOyOssfZnRpTWvDYe63eo44IuyPFqliPAGRTUWmMVilw9aqEpODdej0iLWQbV7E59eSy8cBqVg6RDCjTLDczKajDqszk28ABHUVIdP4/E2GFw4VWGTAGsfF2AQH+WZKcn2PxdjiaxHYxapbuQHZHgZeCUVH+h8p2C3VEFN/wDCioqgCulr2s1Hf+F8/GY9XkqxtNtukEYoQwejV5twRmCFcKFzHAmXTiM1y37xDOSoBtbu3/v4xEUm+s2kcC+xXNihz52maRz/AMVLK3fZpNsDyuhgOdosnAslqgPbbI+kmFSmDbjbgdxytmPGafSOp+DxF9rDojH36Q5lr9rJba8ZJpGRonXnCVmtz9za+fRJI2chTNm3rxHEzJq6xVWI5qmLfeVuvLiBIVjeStCDzVds9y1lVwD2FbHzvNE+qmlMHnRZioOXMVgb/wDpq2UesqRbtOtjBbaFE+zex39Kz2y3HaS3cZ0YjHYxACVoHd7xvex2jYW35D/fKp118x+FNsTTDBbfXJUw5/qL0D4CbTD8o9B/radWn2gCqvgUO1+WD59WfgdMbY+ksu/NS2XAek6V0uxbolxmRZk2hxO8buG+27tka0VrVhHQ7Nem2dyouX3cadtoceEztF6WSsS1NWFjs9LI/h4bvQQsSPEY7bUrmpNrEbvPh4yJ6Y1doYurs4imlUhT02VS4AsB9IBf/ab18UtwGsGO4XAJ45DeZwooqkkD2jn5RFiv8fyP4Rs6bVaZ7GDf5rzA/wCHeMon6HGh1v7FZScurazI8BLU5yfGccT5wKk0jq7ir/SYRKq8WpVFYr15OFYju8pH9J6r0Q1rmkx3BgQN18g1jfxlz6S07hcOL1q9JOxnW/gN5lXcpGuuFxVE0MMpqMSDzuyUC2IuVvmSQCO4nPgSodjNVay5pZx2HPyPymkxGHembMrKe0ETvwBr0z9EzqeoE5968fKSrAV8W4tVpLUX7yhD65fllEJDlSCMiCCO8Zz2xRqbSqw3MAR4i8830tTlxTWo0emcuOxe1ulnYDuIPVPROjKJp0aSMbslNFY9ZVQCfMQiDcqGKdqQpqL3qA77AWBzYytk0Zf22J7BdB6Znzl46X0LzucrrXTRwwdI1BT2m2kFgxUWZgD2DK/CFxoaGHVRZQFHYAJk06c0WMrV6pX+z3RSt2zR2G/38lG7qmBia2OCFOmPvKFZvEp8rSCW1qqUxd2CjrJAmlxut+Hp32SahGXRAAv8TWkDr4PEF9l0fbttAsGYsOBva/zymIqHas1xY2ZRnlfO6E3HdaUSjH671Segq01PvG7H9vC00z6Urli5qM9/tdJT/Lu9Jh4mgiNZG2gRfcV68ilQC/nOxq/QA2VW3vjnFY95BKEeEI5YvHNWN6iofhC07eAAE3OjNc8XhwBTxNZVG5alqy912zt3SPDPt8FbzKEH0nyw7j2Nb8r2PrILKwHKzix7aYeqPul6Letx6TdYflfQfW4SsvwMlQeBOzKbZOs/iUj1GXrOVNmHs3/ka/6XgX1guVLR9S16rUyeD06g8yoIHnJJozWLDYj6qvSfsV1JHeL5TzGcTf2tk/EvzEdA+6QetWvbuBlHrAWO6LEbp5v0Nrji8MfosSxUe5WBcdxO8eYli6K5Ta4RWxGCdkIyqYch1PXkd3deBZJRt+XjeHpueC+ciVLlPwHR5x6tLa3c5RqqD4gETOHKBo3/ALul+YfKBuamHYixC2O8HMeIM0eN1Fwla+3RRSd7UwaTfiS3rOnFcpujaf8AzG12IlRv0W0jmkuWOnmMNhqj9TVCtNT2i1zAydKclFFh9HWZbDIVEWqvedxvw38N0jGkNB47R6u9LEMaaKSxpVWICgEtelUuFA7Lz5idbdK4v2EFNTu2UJt/NU6PoJhVdXMZif4jEEjqZ2Yf016MDB0brc6VOctTZrgk3eiSR9onaUnuAkorcrJzth2v916ZHnYzAwWo9LiXqfCMvmfWSDA6nqLbNBR2v0j63hUZr8oGkK5tRpBe3p1T+Ww8xMKphtJYj62u4B4bQpDyp7/ES08Jqk53mw6lAH63/SbnB6lp7wv8Vz6HKBSmE1KBPScseIRST4k/tJFo/UYcKN+2o2X4R+0uXC6v00G7wmxpYFF3CBVeH5P9tQrXUXBtS+j/ADDeJKMDqVTXMqD8XS/WTNVA4TlCNbgdEJT3DdNjafYgJDuUDQ/9povTNwHFrjepGasO4gGTGddaiGFjA806G1fxdPEGlUQhSCC4uyMMrFWAyN7b7Hslh6J1ZsBvY/63ywxoSne9pnUcMq7hJFqvdJanLVUbVMZbiLhh4/KYtHk8osOnRV+1xc+ctG0ASopzSHJThzfZR6f/AI3a34WuPSRnHck7Kb063cHp2P46ZH6T0SVE6nwyneIHlvG6gY1PcWp8Dq3kKoB9Zo8XoqvR+spVEA+0tQL52ZSJ61raIptwmuxmrwsSsDyeo+zv+7b15tr/AJZ8cDjbx2b/AJgresvDSXJ1SqVXq1FZts32ejsjK2WV5r8NyZLtBlNRNk3srFhbsuBbygVCSeN7cLlgPzgi/jMynoeq4UrT2w5sClnz6iaTMFPeBLrTVGnTcuKK7bCxYrtE8OMylwLKLAWA3ACwHcIFU4HUau6EFeacHIuyMrDPLo3PEcOA7ZLNVNXGwYO1VLFt6KAKYPWAcye3KSxcC54TIpaFduBgaWth1YgsLkW9Dceuc0GP1LwtUk7LIxzJVjme0NeWRQ1ZY75scPqwBvgU9gdR6dIjoGsCfeLIQD8OTAeGXXJPgdX9nKnSpp2gXP6fOWVR0HTXhM6lgkXcIFfrqYaxQ1NolG2lsSgv3A3PiZvMNqkg3geOfqZKwJ9gaqhoNF4TNp4NF3CZEQOIUCcoiAiIgIiICIiAiIgIiICIiAiIgIiIHBqYO8CFpKNwE5xA6zRU8BOP9lT7IndEDqGGQe6JzCAcJyiAiIgIiICIiAiIgIiICIiAiIgIiICIiAiIgIiICIiAiIgIiICIiAiIgIiICIiAiIgIiICIiAiIgIiICIiAiIgIiICIiAiIgIiICIiAiIgIiICIiAiIgIi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523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4854" y="1219200"/>
            <a:ext cx="3581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altLang="en-US" sz="1600" u="sng" dirty="0" smtClean="0">
                <a:solidFill>
                  <a:srgbClr val="5B980A"/>
                </a:solidFill>
                <a:cs typeface="Arial" charset="0"/>
              </a:rPr>
              <a:t>BUILDING BASED </a:t>
            </a:r>
          </a:p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Reduce Demand</a:t>
            </a:r>
          </a:p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Reduce consumption</a:t>
            </a:r>
          </a:p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Increase Efficiency</a:t>
            </a:r>
          </a:p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Behavior Change</a:t>
            </a:r>
          </a:p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Solar PV Installation </a:t>
            </a:r>
          </a:p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LL 87 Audits &amp; Retrofits</a:t>
            </a:r>
          </a:p>
          <a:p>
            <a:pPr eaLnBrk="1" hangingPunct="1"/>
            <a:endParaRPr lang="en-US" altLang="en-US" sz="16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37362" y="1295400"/>
            <a:ext cx="423949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altLang="en-US" sz="1600" u="sng" dirty="0" smtClean="0">
                <a:solidFill>
                  <a:srgbClr val="5B980A"/>
                </a:solidFill>
                <a:cs typeface="Arial" charset="0"/>
              </a:rPr>
              <a:t>CAMPUS WIDE </a:t>
            </a:r>
          </a:p>
          <a:p>
            <a:pPr eaLnBrk="1" hangingPunct="1"/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Improved  Lighting &amp; BMS Strategies</a:t>
            </a:r>
          </a:p>
          <a:p>
            <a:pPr eaLnBrk="1" hangingPunct="1"/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Update NYU Design Guidelines</a:t>
            </a:r>
          </a:p>
          <a:p>
            <a:pPr eaLnBrk="1" hangingPunct="1"/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Data Center Efficiency </a:t>
            </a:r>
          </a:p>
          <a:p>
            <a:pPr eaLnBrk="1" hangingPunct="1"/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Laboratory Best Practices</a:t>
            </a:r>
          </a:p>
          <a:p>
            <a:pPr eaLnBrk="1" hangingPunct="1"/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2MW Solar Power Purchase Agreement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4854" y="762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4854" y="10668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4854" y="3352800"/>
            <a:ext cx="83058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5B980A"/>
                </a:solidFill>
                <a:cs typeface="Arial" charset="0"/>
              </a:rPr>
              <a:t>ENERGY FUND REVENUE SOURCES</a:t>
            </a:r>
            <a:endParaRPr lang="en-US" altLang="en-US" sz="1600" dirty="0">
              <a:solidFill>
                <a:srgbClr val="5B980A"/>
              </a:solidFill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94854" y="3276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2317170" y="3962400"/>
            <a:ext cx="4339938" cy="1905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GRT Refunds </a:t>
            </a:r>
          </a:p>
          <a:p>
            <a:pPr marL="0" indent="0" algn="ctr" eaLnBrk="1" hangingPunct="1">
              <a:buNone/>
            </a:pPr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Demand Response Funds</a:t>
            </a:r>
          </a:p>
          <a:p>
            <a:pPr marL="0" indent="0" algn="ctr" eaLnBrk="1" hangingPunct="1">
              <a:buNone/>
            </a:pPr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NYSERDA Incentive Funds</a:t>
            </a:r>
          </a:p>
          <a:p>
            <a:pPr marL="0" indent="0" algn="ctr" eaLnBrk="1" hangingPunct="1">
              <a:buNone/>
            </a:pPr>
            <a:r>
              <a:rPr lang="en-US" altLang="en-US" sz="1400" dirty="0" err="1" smtClean="0">
                <a:solidFill>
                  <a:schemeClr val="tx1"/>
                </a:solidFill>
                <a:cs typeface="Arial" charset="0"/>
              </a:rPr>
              <a:t>Cogen</a:t>
            </a:r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 Electric Export</a:t>
            </a:r>
          </a:p>
          <a:p>
            <a:pPr marL="0" indent="0" algn="ctr" eaLnBrk="1" hangingPunct="1">
              <a:buNone/>
            </a:pPr>
            <a:r>
              <a:rPr lang="en-US" altLang="en-US" sz="1400" dirty="0" smtClean="0">
                <a:cs typeface="Arial" charset="0"/>
              </a:rPr>
              <a:t>Recharge New York (NYPA)</a:t>
            </a:r>
            <a:endParaRPr lang="en-US" altLang="en-US" sz="1400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Reinvestment of Energy Savings</a:t>
            </a:r>
          </a:p>
          <a:p>
            <a:pPr algn="ctr" eaLnBrk="1" hangingPunct="1"/>
            <a:endParaRPr lang="en-US" altLang="en-US" sz="1800" dirty="0" smtClean="0">
              <a:solidFill>
                <a:schemeClr val="tx1"/>
              </a:solidFill>
              <a:cs typeface="Arial" charset="0"/>
            </a:endParaRPr>
          </a:p>
          <a:p>
            <a:pPr algn="ctr" eaLnBrk="1" hangingPunct="1"/>
            <a:endParaRPr lang="en-US" altLang="en-US" sz="1800" dirty="0" smtClean="0">
              <a:solidFill>
                <a:schemeClr val="tx1"/>
              </a:solidFill>
              <a:cs typeface="Arial" charset="0"/>
            </a:endParaRPr>
          </a:p>
          <a:p>
            <a:pPr algn="ctr" eaLnBrk="1" hangingPunct="1"/>
            <a:endParaRPr lang="en-US" altLang="en-US" sz="1800" dirty="0" smtClean="0">
              <a:solidFill>
                <a:schemeClr val="tx1"/>
              </a:solidFill>
              <a:cs typeface="Arial" charset="0"/>
            </a:endParaRPr>
          </a:p>
          <a:p>
            <a:pPr lvl="1" algn="ctr" eaLnBrk="1" hangingPunct="1"/>
            <a:endParaRPr lang="en-US" altLang="en-US" sz="14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4854" y="3657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Participation in the NYISO Capacity Market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5" descr="image01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584698" cy="4953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/>
            <a:r>
              <a:rPr lang="en-US" dirty="0" smtClean="0"/>
              <a:t>Energy Compared to NYC Peers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43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9624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Managing Greenhouse Gas Emissions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181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191000" y="35052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1" descr="cap_greenhousegastrend_2012.ai"/>
          <p:cNvPicPr>
            <a:picLocks noChangeAspect="1"/>
          </p:cNvPicPr>
          <p:nvPr/>
        </p:nvPicPr>
        <p:blipFill>
          <a:blip r:embed="rId5" cstate="print"/>
          <a:srcRect t="5380" b="17284"/>
          <a:stretch>
            <a:fillRect/>
          </a:stretch>
        </p:blipFill>
        <p:spPr bwMode="auto">
          <a:xfrm>
            <a:off x="152401" y="1289410"/>
            <a:ext cx="8763000" cy="54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91400" y="5943600"/>
            <a:ext cx="1524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MTCe </a:t>
            </a:r>
            <a:r>
              <a:rPr lang="en-US" sz="1000" dirty="0" smtClean="0"/>
              <a:t>= Metric Tons of Carbon Equivalent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dirty="0" smtClean="0"/>
              <a:t>Fixed price energy contracts shield NYU from market volatility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endParaRPr lang="en-US" sz="1800" b="1" dirty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69" name="Chart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" y="1390650"/>
            <a:ext cx="794220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 of New CoGeneration Plant</a:t>
            </a:r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181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D9BB3C-B4AC-4923-9311-059676D44B0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191000" y="35052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954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91400" y="4572000"/>
            <a:ext cx="1524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MTCe </a:t>
            </a:r>
            <a:r>
              <a:rPr lang="en-US" sz="1000" dirty="0" smtClean="0"/>
              <a:t>= Metric Tons of Carbon Equivalent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ARTICULATE_PRESENTER_VERSION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0.1"/>
</p:tagLst>
</file>

<file path=ppt/theme/theme1.xml><?xml version="1.0" encoding="utf-8"?>
<a:theme xmlns:a="http://schemas.openxmlformats.org/drawingml/2006/main" name="p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39825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288925" algn="l"/>
            <a:tab pos="39465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39825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288925" algn="l"/>
            <a:tab pos="39465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28353</TotalTime>
  <Words>668</Words>
  <Application>Microsoft Office PowerPoint</Application>
  <PresentationFormat>On-screen Show (4:3)</PresentationFormat>
  <Paragraphs>122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pso</vt:lpstr>
      <vt:lpstr>    NYU Cogeneration and Microgrid   John Bradley   ITP Spring2016  </vt:lpstr>
      <vt:lpstr>Superstorm Sandy –  A Picture is worth $125 Million</vt:lpstr>
      <vt:lpstr>BACKGROUND</vt:lpstr>
      <vt:lpstr>PowerPoint Presentation</vt:lpstr>
      <vt:lpstr>Participation in the NYISO Capacity Market</vt:lpstr>
      <vt:lpstr>Energy Compared to NYC Peers</vt:lpstr>
      <vt:lpstr>Managing Greenhouse Gas Emissions</vt:lpstr>
      <vt:lpstr>Fixed price energy contracts shield NYU from market volatility</vt:lpstr>
      <vt:lpstr>Benefits of New CoGeneration Plant</vt:lpstr>
      <vt:lpstr>CoGen Operations:  State of the Art Technology</vt:lpstr>
      <vt:lpstr>Cogen Plant Vault Under Construction</vt:lpstr>
      <vt:lpstr>Gas Turbine Being Lifted into Place</vt:lpstr>
      <vt:lpstr>Microgrid Benefits</vt:lpstr>
      <vt:lpstr>Sequence of the ConEd Grid Fail and Microgrid Ops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 user</dc:creator>
  <cp:lastModifiedBy>John Bradley</cp:lastModifiedBy>
  <cp:revision>794</cp:revision>
  <cp:lastPrinted>2011-10-12T22:37:51Z</cp:lastPrinted>
  <dcterms:created xsi:type="dcterms:W3CDTF">2011-06-02T12:40:53Z</dcterms:created>
  <dcterms:modified xsi:type="dcterms:W3CDTF">2016-04-14T15:22:05Z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Financial_Forum_October 13_Presentation_vFinal</vt:lpwstr>
  </property>
  <property fmtid="{D5CDD505-2E9C-101B-9397-08002B2CF9AE}" pid="4" name="ArticulateGUID">
    <vt:lpwstr>9969A5C8-31B8-4294-92A9-47E0D11C566B</vt:lpwstr>
  </property>
  <property fmtid="{D5CDD505-2E9C-101B-9397-08002B2CF9AE}" pid="5" name="ArticulateProjectFull">
    <vt:lpwstr>C:\Users\als11\Documents\Amy Schollin\Financial Forums\February 6 Financial Forum\Financial_Forum_Presentation_v1_slide template.ppta</vt:lpwstr>
  </property>
</Properties>
</file>